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72" r:id="rId4"/>
    <p:sldId id="271" r:id="rId5"/>
    <p:sldId id="276" r:id="rId6"/>
    <p:sldId id="261" r:id="rId7"/>
    <p:sldId id="267" r:id="rId8"/>
    <p:sldId id="266" r:id="rId9"/>
    <p:sldId id="262" r:id="rId10"/>
    <p:sldId id="265" r:id="rId11"/>
    <p:sldId id="269"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005E"/>
    <a:srgbClr val="BE0260"/>
    <a:srgbClr val="018ACF"/>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60" autoAdjust="0"/>
  </p:normalViewPr>
  <p:slideViewPr>
    <p:cSldViewPr>
      <p:cViewPr varScale="1">
        <p:scale>
          <a:sx n="88" d="100"/>
          <a:sy n="88" d="100"/>
        </p:scale>
        <p:origin x="-1400" y="-104"/>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7A715D-9D0B-0E40-8E15-A66D8F6EBE44}" type="datetimeFigureOut">
              <a:rPr lang="en-US" smtClean="0"/>
              <a:t>1/19/18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A32CD3-7758-0949-92D7-6CCC7AC67C4C}" type="slidenum">
              <a:rPr lang="en-US" smtClean="0"/>
              <a:t>‹#›</a:t>
            </a:fld>
            <a:endParaRPr lang="en-US"/>
          </a:p>
        </p:txBody>
      </p:sp>
    </p:spTree>
    <p:extLst>
      <p:ext uri="{BB962C8B-B14F-4D97-AF65-F5344CB8AC3E}">
        <p14:creationId xmlns:p14="http://schemas.microsoft.com/office/powerpoint/2010/main" val="39496521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6D3BB-69F0-3C4B-8574-B059E5A88C8D}" type="datetimeFigureOut">
              <a:rPr lang="en-US" smtClean="0"/>
              <a:t>1/19/18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83F71-CBBB-324C-9270-D56CEF387C6B}" type="slidenum">
              <a:rPr lang="en-US" smtClean="0"/>
              <a:t>‹#›</a:t>
            </a:fld>
            <a:endParaRPr lang="en-US"/>
          </a:p>
        </p:txBody>
      </p:sp>
    </p:spTree>
    <p:extLst>
      <p:ext uri="{BB962C8B-B14F-4D97-AF65-F5344CB8AC3E}">
        <p14:creationId xmlns:p14="http://schemas.microsoft.com/office/powerpoint/2010/main" val="2354766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s://familytreewebinars.com/download.php?webinar_id=480"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1</a:t>
            </a:fld>
            <a:endParaRPr lang="en-US"/>
          </a:p>
        </p:txBody>
      </p:sp>
    </p:spTree>
    <p:extLst>
      <p:ext uri="{BB962C8B-B14F-4D97-AF65-F5344CB8AC3E}">
        <p14:creationId xmlns:p14="http://schemas.microsoft.com/office/powerpoint/2010/main" val="2743918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10</a:t>
            </a:fld>
            <a:endParaRPr lang="en-US"/>
          </a:p>
        </p:txBody>
      </p:sp>
    </p:spTree>
    <p:extLst>
      <p:ext uri="{BB962C8B-B14F-4D97-AF65-F5344CB8AC3E}">
        <p14:creationId xmlns:p14="http://schemas.microsoft.com/office/powerpoint/2010/main" val="3149856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12</a:t>
            </a:fld>
            <a:endParaRPr lang="en-US"/>
          </a:p>
        </p:txBody>
      </p:sp>
    </p:spTree>
    <p:extLst>
      <p:ext uri="{BB962C8B-B14F-4D97-AF65-F5344CB8AC3E}">
        <p14:creationId xmlns:p14="http://schemas.microsoft.com/office/powerpoint/2010/main" val="2782241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Description of Class = </a:t>
            </a:r>
          </a:p>
          <a:p>
            <a:r>
              <a:rPr lang="en-US" dirty="0" smtClean="0"/>
              <a:t>Introduce leaders</a:t>
            </a:r>
            <a:r>
              <a:rPr lang="en-US" baseline="0" dirty="0" smtClean="0"/>
              <a:t> = Billie &amp; April </a:t>
            </a:r>
            <a:r>
              <a:rPr lang="is-IS" baseline="0" dirty="0" smtClean="0"/>
              <a:t>…. </a:t>
            </a:r>
            <a:r>
              <a:rPr lang="en-US" baseline="0" dirty="0" smtClean="0"/>
              <a:t>E</a:t>
            </a:r>
            <a:r>
              <a:rPr lang="is-IS" baseline="0" dirty="0" smtClean="0"/>
              <a:t>tc</a:t>
            </a:r>
          </a:p>
          <a:p>
            <a:r>
              <a:rPr lang="en-US" baseline="0" dirty="0" smtClean="0"/>
              <a:t>Introduce attendees: </a:t>
            </a:r>
            <a:endParaRPr lang="en-US" dirty="0" smtClean="0"/>
          </a:p>
          <a:p>
            <a:r>
              <a:rPr lang="en-US" dirty="0" smtClean="0"/>
              <a:t>Goals:</a:t>
            </a:r>
            <a:r>
              <a:rPr lang="en-US" baseline="0" dirty="0" smtClean="0"/>
              <a:t> Confirm suspected connections, find unknown connections and determine Ethnicity.  Write goals on a board.</a:t>
            </a:r>
          </a:p>
          <a:p>
            <a:r>
              <a:rPr lang="en-US" baseline="0" dirty="0" smtClean="0"/>
              <a:t>Attendees stating their goal will help focus them and us to meet their needs.  Will be used in a recap at the end of Class3.</a:t>
            </a:r>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2</a:t>
            </a:fld>
            <a:endParaRPr lang="en-US"/>
          </a:p>
        </p:txBody>
      </p:sp>
    </p:spTree>
    <p:extLst>
      <p:ext uri="{BB962C8B-B14F-4D97-AF65-F5344CB8AC3E}">
        <p14:creationId xmlns:p14="http://schemas.microsoft.com/office/powerpoint/2010/main" val="1416424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chromosome is a very long double – helix of DNA found in the nucleus of a cell and organized with proteins; humans have twenty-two pairs of autosomal chromosomes and one pair of sex chromosomes for a total of 46.  Half are received from the father and half from the mother.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3</a:t>
            </a:fld>
            <a:endParaRPr lang="en-US"/>
          </a:p>
        </p:txBody>
      </p:sp>
    </p:spTree>
    <p:extLst>
      <p:ext uri="{BB962C8B-B14F-4D97-AF65-F5344CB8AC3E}">
        <p14:creationId xmlns:p14="http://schemas.microsoft.com/office/powerpoint/2010/main" val="1826826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a:t>
            </a:r>
            <a:r>
              <a:rPr lang="en-US" baseline="0" dirty="0" smtClean="0"/>
              <a:t> males and females can test.</a:t>
            </a:r>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4</a:t>
            </a:fld>
            <a:endParaRPr lang="en-US"/>
          </a:p>
        </p:txBody>
      </p:sp>
    </p:spTree>
    <p:extLst>
      <p:ext uri="{BB962C8B-B14F-4D97-AF65-F5344CB8AC3E}">
        <p14:creationId xmlns:p14="http://schemas.microsoft.com/office/powerpoint/2010/main" val="1826826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Definitions of word</a:t>
            </a:r>
            <a:r>
              <a:rPr lang="en-US" baseline="0" dirty="0" smtClean="0"/>
              <a:t>s associated with DNA</a:t>
            </a:r>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5</a:t>
            </a:fld>
            <a:endParaRPr lang="en-US"/>
          </a:p>
        </p:txBody>
      </p:sp>
    </p:spTree>
    <p:extLst>
      <p:ext uri="{BB962C8B-B14F-4D97-AF65-F5344CB8AC3E}">
        <p14:creationId xmlns:p14="http://schemas.microsoft.com/office/powerpoint/2010/main" val="1411755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6</a:t>
            </a:fld>
            <a:endParaRPr lang="en-US"/>
          </a:p>
        </p:txBody>
      </p:sp>
    </p:spTree>
    <p:extLst>
      <p:ext uri="{BB962C8B-B14F-4D97-AF65-F5344CB8AC3E}">
        <p14:creationId xmlns:p14="http://schemas.microsoft.com/office/powerpoint/2010/main" val="1391957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7</a:t>
            </a:fld>
            <a:endParaRPr lang="en-US"/>
          </a:p>
        </p:txBody>
      </p:sp>
    </p:spTree>
    <p:extLst>
      <p:ext uri="{BB962C8B-B14F-4D97-AF65-F5344CB8AC3E}">
        <p14:creationId xmlns:p14="http://schemas.microsoft.com/office/powerpoint/2010/main" val="1391957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Show video. Then review this page to </a:t>
            </a:r>
            <a:r>
              <a:rPr lang="en-US" baseline="0" dirty="0" err="1" smtClean="0"/>
              <a:t>followup</a:t>
            </a:r>
            <a:r>
              <a:rPr lang="en-US" baseline="0" dirty="0" smtClean="0"/>
              <a:t> what the video showed.</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hlinkClick r:id="rId3"/>
              </a:rPr>
              <a:t>https://familytreewebinars.com/download.php?webinar_id=480</a:t>
            </a:r>
            <a:r>
              <a:rPr lang="en-US" dirty="0" smtClean="0"/>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8</a:t>
            </a:fld>
            <a:endParaRPr lang="en-US"/>
          </a:p>
        </p:txBody>
      </p:sp>
    </p:spTree>
    <p:extLst>
      <p:ext uri="{BB962C8B-B14F-4D97-AF65-F5344CB8AC3E}">
        <p14:creationId xmlns:p14="http://schemas.microsoft.com/office/powerpoint/2010/main" val="4056950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r>
              <a:rPr lang="en-US" dirty="0" err="1" smtClean="0"/>
              <a:t>yDNA</a:t>
            </a:r>
            <a:endParaRPr lang="en-US" dirty="0" smtClean="0"/>
          </a:p>
          <a:p>
            <a:r>
              <a:rPr lang="en-US" dirty="0" smtClean="0"/>
              <a:t>The ‘meat’ of this class. </a:t>
            </a:r>
            <a:endParaRPr lang="en-US" dirty="0"/>
          </a:p>
        </p:txBody>
      </p:sp>
      <p:sp>
        <p:nvSpPr>
          <p:cNvPr id="4" name="Slide Number Placeholder 3"/>
          <p:cNvSpPr>
            <a:spLocks noGrp="1"/>
          </p:cNvSpPr>
          <p:nvPr>
            <p:ph type="sldNum" sz="quarter" idx="10"/>
          </p:nvPr>
        </p:nvSpPr>
        <p:spPr/>
        <p:txBody>
          <a:bodyPr/>
          <a:lstStyle/>
          <a:p>
            <a:fld id="{CC183F71-CBBB-324C-9270-D56CEF387C6B}" type="slidenum">
              <a:rPr lang="en-US" smtClean="0"/>
              <a:t>9</a:t>
            </a:fld>
            <a:endParaRPr lang="en-US"/>
          </a:p>
        </p:txBody>
      </p:sp>
    </p:spTree>
    <p:extLst>
      <p:ext uri="{BB962C8B-B14F-4D97-AF65-F5344CB8AC3E}">
        <p14:creationId xmlns:p14="http://schemas.microsoft.com/office/powerpoint/2010/main" val="807627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1138425"/>
            <a:ext cx="7772400" cy="1374345"/>
          </a:xfrm>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128720" y="4650640"/>
            <a:ext cx="6400800" cy="1374345"/>
          </a:xfrm>
        </p:spPr>
        <p:txBody>
          <a:bodyPr>
            <a:normAutofit/>
          </a:bodyPr>
          <a:lstStyle>
            <a:lvl1pPr marL="0" indent="0" algn="r">
              <a:buNone/>
              <a:defRPr sz="2600">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43295ACD-0BEF-F743-82D7-5D2F03301E3F}" type="datetime1">
              <a:rPr lang="en-US" smtClean="0"/>
              <a:t>1/19/18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71C8B-A153-FD4A-BC0A-38D002365B1A}" type="datetime1">
              <a:rPr lang="en-US" smtClean="0"/>
              <a:t>1/19/18</a:t>
            </a:fld>
            <a:endParaRPr lang="en-US"/>
          </a:p>
        </p:txBody>
      </p:sp>
      <p:sp>
        <p:nvSpPr>
          <p:cNvPr id="6" name="Footer Placeholder 5"/>
          <p:cNvSpPr>
            <a:spLocks noGrp="1"/>
          </p:cNvSpPr>
          <p:nvPr>
            <p:ph type="ftr" sz="quarter" idx="11"/>
          </p:nvPr>
        </p:nvSpPr>
        <p:spPr/>
        <p:txBody>
          <a:bodyPr/>
          <a:lstStyle/>
          <a:p>
            <a:r>
              <a:rPr lang="en-US" smtClean="0"/>
              <a:t>Property of: Choctaw County Genealogical Society</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AB29D-CADB-3044-83DC-ED4A6F63E4A0}" type="datetime1">
              <a:rPr lang="en-US" smtClean="0"/>
              <a:t>1/19/18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6A31C5-5847-614E-98F0-D503FBDEBBFF}" type="datetime1">
              <a:rPr lang="en-US" smtClean="0"/>
              <a:t>1/19/18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229600" cy="458115"/>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3918803"/>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CF84CBB-2E6D-A840-B7AD-AE481B056542}" type="datetime1">
              <a:rPr lang="en-US" smtClean="0"/>
              <a:t>1/19/18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10820"/>
          </a:xfrm>
        </p:spPr>
        <p:txBody>
          <a:bodyPr>
            <a:normAutofit/>
          </a:bodyPr>
          <a:lstStyle>
            <a:lvl1pPr algn="l">
              <a:defRPr sz="3600">
                <a:solidFill>
                  <a:srgbClr val="D0005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1" y="1138425"/>
            <a:ext cx="7016195" cy="4275740"/>
          </a:xfrm>
        </p:spPr>
        <p:txBody>
          <a:bodyPr/>
          <a:lstStyle>
            <a:lvl1pPr>
              <a:defRPr sz="2800">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A416C5B-01BE-0747-A798-F051FEE515D5}" type="datetime1">
              <a:rPr lang="en-US" smtClean="0"/>
              <a:t>1/19/18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C9F1A0-3AC8-294B-B906-A2564FC9A183}" type="datetime1">
              <a:rPr lang="en-US" smtClean="0"/>
              <a:t>1/19/18</a:t>
            </a:fld>
            <a:endParaRPr lang="en-US"/>
          </a:p>
        </p:txBody>
      </p:sp>
      <p:sp>
        <p:nvSpPr>
          <p:cNvPr id="5" name="Footer Placeholder 4"/>
          <p:cNvSpPr>
            <a:spLocks noGrp="1"/>
          </p:cNvSpPr>
          <p:nvPr>
            <p:ph type="ftr" sz="quarter" idx="11"/>
          </p:nvPr>
        </p:nvSpPr>
        <p:spPr/>
        <p:txBody>
          <a:bodyPr/>
          <a:lstStyle/>
          <a:p>
            <a:r>
              <a:rPr lang="en-US" smtClean="0"/>
              <a:t>Property of: Choctaw County Genealogical Society</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FD1254-762B-F149-B285-994DD7355D0B}" type="datetime1">
              <a:rPr lang="en-US" smtClean="0"/>
              <a:t>1/19/18</a:t>
            </a:fld>
            <a:endParaRPr lang="en-US"/>
          </a:p>
        </p:txBody>
      </p:sp>
      <p:sp>
        <p:nvSpPr>
          <p:cNvPr id="6" name="Footer Placeholder 5"/>
          <p:cNvSpPr>
            <a:spLocks noGrp="1"/>
          </p:cNvSpPr>
          <p:nvPr>
            <p:ph type="ftr" sz="quarter" idx="11"/>
          </p:nvPr>
        </p:nvSpPr>
        <p:spPr/>
        <p:txBody>
          <a:bodyPr/>
          <a:lstStyle/>
          <a:p>
            <a:r>
              <a:rPr lang="en-US" smtClean="0"/>
              <a:t>Property of: Choctaw County Genealogical Society</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61082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96539"/>
            <a:ext cx="4040188" cy="639762"/>
          </a:xfrm>
        </p:spPr>
        <p:txBody>
          <a:bodyPr anchor="b"/>
          <a:lstStyle>
            <a:lvl1pPr marL="0" indent="0">
              <a:buNone/>
              <a:defRPr sz="2400" b="1">
                <a:solidFill>
                  <a:srgbClr val="D000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26402"/>
            <a:ext cx="4040188" cy="3035058"/>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96539"/>
            <a:ext cx="4041775" cy="639762"/>
          </a:xfrm>
        </p:spPr>
        <p:txBody>
          <a:bodyPr anchor="b"/>
          <a:lstStyle>
            <a:lvl1pPr marL="0" indent="0">
              <a:buNone/>
              <a:defRPr sz="2400" b="1">
                <a:solidFill>
                  <a:srgbClr val="D0005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26402"/>
            <a:ext cx="4041775" cy="3035058"/>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F7F84A1-B4F5-3243-9F0F-A67BE1DB0595}" type="datetime1">
              <a:rPr lang="en-US" smtClean="0"/>
              <a:t>1/19/18</a:t>
            </a:fld>
            <a:endParaRPr lang="en-US"/>
          </a:p>
        </p:txBody>
      </p:sp>
      <p:sp>
        <p:nvSpPr>
          <p:cNvPr id="8" name="Footer Placeholder 7"/>
          <p:cNvSpPr>
            <a:spLocks noGrp="1"/>
          </p:cNvSpPr>
          <p:nvPr>
            <p:ph type="ftr" sz="quarter" idx="11"/>
          </p:nvPr>
        </p:nvSpPr>
        <p:spPr/>
        <p:txBody>
          <a:bodyPr/>
          <a:lstStyle/>
          <a:p>
            <a:r>
              <a:rPr lang="en-US" smtClean="0"/>
              <a:t>Property of: Choctaw County Genealogical Society</a:t>
            </a:r>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79423B-34A0-2B4E-98F1-85522C17184C}" type="datetime1">
              <a:rPr lang="en-US" smtClean="0"/>
              <a:t>1/19/18</a:t>
            </a:fld>
            <a:endParaRPr lang="en-US"/>
          </a:p>
        </p:txBody>
      </p:sp>
      <p:sp>
        <p:nvSpPr>
          <p:cNvPr id="4" name="Footer Placeholder 3"/>
          <p:cNvSpPr>
            <a:spLocks noGrp="1"/>
          </p:cNvSpPr>
          <p:nvPr>
            <p:ph type="ftr" sz="quarter" idx="11"/>
          </p:nvPr>
        </p:nvSpPr>
        <p:spPr/>
        <p:txBody>
          <a:bodyPr/>
          <a:lstStyle/>
          <a:p>
            <a:r>
              <a:rPr lang="en-US" smtClean="0"/>
              <a:t>Property of: Choctaw County Genealogical Society</a:t>
            </a:r>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B4944-6EFF-B24B-86E2-BB6F3CC49381}" type="datetime1">
              <a:rPr lang="en-US" smtClean="0"/>
              <a:t>1/19/18</a:t>
            </a:fld>
            <a:endParaRPr lang="en-US"/>
          </a:p>
        </p:txBody>
      </p:sp>
      <p:sp>
        <p:nvSpPr>
          <p:cNvPr id="3" name="Footer Placeholder 2"/>
          <p:cNvSpPr>
            <a:spLocks noGrp="1"/>
          </p:cNvSpPr>
          <p:nvPr>
            <p:ph type="ftr" sz="quarter" idx="11"/>
          </p:nvPr>
        </p:nvSpPr>
        <p:spPr/>
        <p:txBody>
          <a:bodyPr/>
          <a:lstStyle/>
          <a:p>
            <a:r>
              <a:rPr lang="en-US" smtClean="0"/>
              <a:t>Property of: Choctaw County Genealogical Society</a:t>
            </a:r>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83C1DC-9F61-D946-B475-71072A8102E1}" type="datetime1">
              <a:rPr lang="en-US" smtClean="0"/>
              <a:t>1/19/18</a:t>
            </a:fld>
            <a:endParaRPr lang="en-US"/>
          </a:p>
        </p:txBody>
      </p:sp>
      <p:sp>
        <p:nvSpPr>
          <p:cNvPr id="6" name="Footer Placeholder 5"/>
          <p:cNvSpPr>
            <a:spLocks noGrp="1"/>
          </p:cNvSpPr>
          <p:nvPr>
            <p:ph type="ftr" sz="quarter" idx="11"/>
          </p:nvPr>
        </p:nvSpPr>
        <p:spPr/>
        <p:txBody>
          <a:bodyPr/>
          <a:lstStyle/>
          <a:p>
            <a:r>
              <a:rPr lang="en-US" smtClean="0"/>
              <a:t>Property of: Choctaw County Genealogical Society</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C922C-75F3-DB44-A6E6-42BED286166A}" type="datetime1">
              <a:rPr lang="en-US" smtClean="0"/>
              <a:t>1/19/18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Property of: Choctaw County Genealogical Society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sogg.org/wiki/Understanding_genetic_ancestry_testing" TargetMode="External"/><Relationship Id="rId4" Type="http://schemas.openxmlformats.org/officeDocument/2006/relationships/hyperlink" Target="https://dna-explained.com/" TargetMode="External"/><Relationship Id="rId5" Type="http://schemas.openxmlformats.org/officeDocument/2006/relationships/hyperlink" Target="http://www.wikitree.com/" TargetMode="External"/><Relationship Id="rId6" Type="http://schemas.openxmlformats.org/officeDocument/2006/relationships/hyperlink" Target="https://thegeneticgenealogist.com/"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1138425"/>
            <a:ext cx="7925105" cy="1374345"/>
          </a:xfrm>
        </p:spPr>
        <p:txBody>
          <a:bodyPr>
            <a:normAutofit/>
          </a:bodyPr>
          <a:lstStyle/>
          <a:p>
            <a:r>
              <a:rPr lang="en-US" dirty="0" smtClean="0"/>
              <a:t>Unraveling our Genealogical </a:t>
            </a:r>
            <a:br>
              <a:rPr lang="en-US" dirty="0" smtClean="0"/>
            </a:br>
            <a:r>
              <a:rPr lang="en-US" dirty="0" smtClean="0"/>
              <a:t>DNA:  Class 1</a:t>
            </a:r>
            <a:endParaRPr lang="en-US" dirty="0"/>
          </a:p>
        </p:txBody>
      </p:sp>
      <p:sp>
        <p:nvSpPr>
          <p:cNvPr id="3" name="Subtitle 2"/>
          <p:cNvSpPr>
            <a:spLocks noGrp="1"/>
          </p:cNvSpPr>
          <p:nvPr>
            <p:ph type="subTitle" idx="1"/>
          </p:nvPr>
        </p:nvSpPr>
        <p:spPr>
          <a:xfrm>
            <a:off x="2128720" y="4956050"/>
            <a:ext cx="6400800" cy="1374345"/>
          </a:xfrm>
        </p:spPr>
        <p:txBody>
          <a:bodyPr>
            <a:normAutofit lnSpcReduction="10000"/>
          </a:bodyPr>
          <a:lstStyle/>
          <a:p>
            <a:r>
              <a:rPr lang="en-US" dirty="0" smtClean="0"/>
              <a:t>Produced by: </a:t>
            </a:r>
          </a:p>
          <a:p>
            <a:r>
              <a:rPr lang="en-US" dirty="0"/>
              <a:t>Choctaw County Genealogical Society</a:t>
            </a:r>
          </a:p>
          <a:p>
            <a:r>
              <a:rPr lang="en-US" dirty="0" smtClean="0"/>
              <a:t>Spring of 2018</a:t>
            </a:r>
            <a:endParaRPr lang="en-US" dirty="0"/>
          </a:p>
        </p:txBody>
      </p:sp>
      <p:sp>
        <p:nvSpPr>
          <p:cNvPr id="4" name="Date Placeholder 3"/>
          <p:cNvSpPr>
            <a:spLocks noGrp="1"/>
          </p:cNvSpPr>
          <p:nvPr>
            <p:ph type="dt" sz="half" idx="10"/>
          </p:nvPr>
        </p:nvSpPr>
        <p:spPr>
          <a:xfrm>
            <a:off x="601670" y="6356350"/>
            <a:ext cx="1989130" cy="365125"/>
          </a:xfrm>
        </p:spPr>
        <p:txBody>
          <a:bodyPr/>
          <a:lstStyle/>
          <a:p>
            <a:fld id="{D1A1095B-F1AD-1043-9C48-486A2C621763}" type="datetime1">
              <a:rPr lang="en-US" smtClean="0"/>
              <a:t>1/19/18</a:t>
            </a:fld>
            <a:endParaRPr lang="en-US" dirty="0"/>
          </a:p>
        </p:txBody>
      </p:sp>
      <p:sp>
        <p:nvSpPr>
          <p:cNvPr id="5" name="Footer Placeholder 4"/>
          <p:cNvSpPr>
            <a:spLocks noGrp="1"/>
          </p:cNvSpPr>
          <p:nvPr>
            <p:ph type="ftr" sz="quarter" idx="11"/>
          </p:nvPr>
        </p:nvSpPr>
        <p:spPr>
          <a:xfrm>
            <a:off x="2892245" y="6356350"/>
            <a:ext cx="3359509"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Homework:</a:t>
            </a:r>
            <a:endParaRPr lang="en-US" dirty="0"/>
          </a:p>
        </p:txBody>
      </p:sp>
      <p:sp>
        <p:nvSpPr>
          <p:cNvPr id="3" name="Content Placeholder 2"/>
          <p:cNvSpPr>
            <a:spLocks noGrp="1"/>
          </p:cNvSpPr>
          <p:nvPr>
            <p:ph idx="1"/>
          </p:nvPr>
        </p:nvSpPr>
        <p:spPr>
          <a:xfrm>
            <a:off x="448965" y="1749245"/>
            <a:ext cx="8229600" cy="3766098"/>
          </a:xfrm>
        </p:spPr>
        <p:txBody>
          <a:bodyPr/>
          <a:lstStyle/>
          <a:p>
            <a:pPr marL="0" indent="0">
              <a:buNone/>
            </a:pPr>
            <a:r>
              <a:rPr lang="en-US" dirty="0"/>
              <a:t> </a:t>
            </a:r>
            <a:endParaRPr lang="en-US" dirty="0" smtClean="0"/>
          </a:p>
          <a:p>
            <a:r>
              <a:rPr lang="en-US" dirty="0" smtClean="0"/>
              <a:t>Genealogical Pedigree Chart</a:t>
            </a:r>
          </a:p>
          <a:p>
            <a:r>
              <a:rPr lang="en-US" dirty="0" smtClean="0"/>
              <a:t>DNA Pedigree Chart</a:t>
            </a:r>
            <a:endParaRPr lang="en-US" dirty="0" smtClean="0"/>
          </a:p>
          <a:p>
            <a:r>
              <a:rPr lang="en-US" dirty="0" err="1" smtClean="0"/>
              <a:t>xDNA</a:t>
            </a:r>
            <a:r>
              <a:rPr lang="en-US" dirty="0" smtClean="0"/>
              <a:t> Inheritance Chart for Female</a:t>
            </a:r>
          </a:p>
          <a:p>
            <a:r>
              <a:rPr lang="en-US" dirty="0" err="1" smtClean="0"/>
              <a:t>xDNA</a:t>
            </a:r>
            <a:r>
              <a:rPr lang="en-US" dirty="0" smtClean="0"/>
              <a:t> Inheritance Chart for Male</a:t>
            </a:r>
          </a:p>
          <a:p>
            <a:r>
              <a:rPr lang="en-US" dirty="0" smtClean="0"/>
              <a:t>Recommended videos to watch, see References slide.</a:t>
            </a:r>
          </a:p>
          <a:p>
            <a:pPr marL="0" indent="0">
              <a:buNone/>
            </a:pPr>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3AA753F0-DDCE-7A48-9DAC-ABCC73239473}" type="datetime1">
              <a:rPr lang="en-US" smtClean="0"/>
              <a:t>1/19/18</a:t>
            </a:fld>
            <a:endParaRPr lang="en-US"/>
          </a:p>
        </p:txBody>
      </p:sp>
      <p:sp>
        <p:nvSpPr>
          <p:cNvPr id="5" name="Footer Placeholder 4"/>
          <p:cNvSpPr>
            <a:spLocks noGrp="1"/>
          </p:cNvSpPr>
          <p:nvPr>
            <p:ph type="ftr" sz="quarter" idx="11"/>
          </p:nvPr>
        </p:nvSpPr>
        <p:spPr>
          <a:xfrm>
            <a:off x="2739539" y="6356350"/>
            <a:ext cx="3512215"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16398590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 end </a:t>
            </a:r>
            <a:r>
              <a:rPr lang="is-IS" dirty="0" smtClean="0"/>
              <a:t>…</a:t>
            </a:r>
            <a:endParaRPr lang="en-US" dirty="0"/>
          </a:p>
        </p:txBody>
      </p:sp>
      <p:sp>
        <p:nvSpPr>
          <p:cNvPr id="3" name="Content Placeholder 2"/>
          <p:cNvSpPr>
            <a:spLocks noGrp="1"/>
          </p:cNvSpPr>
          <p:nvPr>
            <p:ph idx="1"/>
          </p:nvPr>
        </p:nvSpPr>
        <p:spPr/>
        <p:txBody>
          <a:bodyPr/>
          <a:lstStyle/>
          <a:p>
            <a:r>
              <a:rPr lang="en-US" dirty="0" smtClean="0"/>
              <a:t>Recap</a:t>
            </a:r>
          </a:p>
          <a:p>
            <a:r>
              <a:rPr lang="en-US" dirty="0" smtClean="0"/>
              <a:t>Next class expectations</a:t>
            </a:r>
          </a:p>
          <a:p>
            <a:r>
              <a:rPr lang="en-US" dirty="0" smtClean="0"/>
              <a:t>Homework needed for next class</a:t>
            </a:r>
          </a:p>
          <a:p>
            <a:r>
              <a:rPr lang="en-US" dirty="0" smtClean="0"/>
              <a:t>Has the class met your Goal, yet?</a:t>
            </a:r>
          </a:p>
          <a:p>
            <a:endParaRPr lang="en-US" dirty="0" smtClean="0"/>
          </a:p>
          <a:p>
            <a:endParaRPr lang="en-US" dirty="0"/>
          </a:p>
        </p:txBody>
      </p:sp>
      <p:sp>
        <p:nvSpPr>
          <p:cNvPr id="4" name="Date Placeholder 3"/>
          <p:cNvSpPr>
            <a:spLocks noGrp="1"/>
          </p:cNvSpPr>
          <p:nvPr>
            <p:ph type="dt" sz="half" idx="10"/>
          </p:nvPr>
        </p:nvSpPr>
        <p:spPr/>
        <p:txBody>
          <a:bodyPr/>
          <a:lstStyle/>
          <a:p>
            <a:fld id="{463D4FE7-0BF5-AF40-AA5B-0000D68B547A}" type="datetime1">
              <a:rPr lang="en-US" smtClean="0"/>
              <a:t>1/19/18</a:t>
            </a:fld>
            <a:endParaRPr lang="en-US"/>
          </a:p>
        </p:txBody>
      </p:sp>
      <p:sp>
        <p:nvSpPr>
          <p:cNvPr id="5" name="Footer Placeholder 4"/>
          <p:cNvSpPr>
            <a:spLocks noGrp="1"/>
          </p:cNvSpPr>
          <p:nvPr>
            <p:ph type="ftr" sz="quarter" idx="11"/>
          </p:nvPr>
        </p:nvSpPr>
        <p:spPr>
          <a:xfrm>
            <a:off x="2892245" y="6356350"/>
            <a:ext cx="3359510"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19395809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References</a:t>
            </a:r>
            <a:br>
              <a:rPr lang="en-US" dirty="0" smtClean="0"/>
            </a:br>
            <a:r>
              <a:rPr lang="en-US" dirty="0"/>
              <a:t> </a:t>
            </a:r>
            <a:r>
              <a:rPr lang="en-US" dirty="0" smtClean="0"/>
              <a:t> for  Class 1:</a:t>
            </a:r>
            <a:endParaRPr lang="en-US" dirty="0"/>
          </a:p>
        </p:txBody>
      </p:sp>
      <p:sp>
        <p:nvSpPr>
          <p:cNvPr id="3" name="Content Placeholder 2"/>
          <p:cNvSpPr>
            <a:spLocks noGrp="1"/>
          </p:cNvSpPr>
          <p:nvPr>
            <p:ph idx="1"/>
          </p:nvPr>
        </p:nvSpPr>
        <p:spPr>
          <a:xfrm>
            <a:off x="448965" y="1749245"/>
            <a:ext cx="8229600" cy="3766098"/>
          </a:xfrm>
        </p:spPr>
        <p:txBody>
          <a:bodyPr>
            <a:normAutofit fontScale="70000" lnSpcReduction="20000"/>
          </a:bodyPr>
          <a:lstStyle/>
          <a:p>
            <a:endParaRPr lang="en-US" dirty="0" smtClean="0"/>
          </a:p>
          <a:p>
            <a:r>
              <a:rPr lang="en-US" sz="3100" dirty="0" smtClean="0"/>
              <a:t>International Society of Genetic Genealogy:   </a:t>
            </a:r>
            <a:r>
              <a:rPr lang="en-US" sz="3100" dirty="0">
                <a:hlinkClick r:id="rId3"/>
              </a:rPr>
              <a:t>https://isogg.org/wiki/Understanding_genetic_ancestry_testing</a:t>
            </a:r>
            <a:r>
              <a:rPr lang="en-US" sz="3100" dirty="0"/>
              <a:t> </a:t>
            </a:r>
          </a:p>
          <a:p>
            <a:r>
              <a:rPr lang="en-US" sz="3100" dirty="0" smtClean="0"/>
              <a:t>Maurice Gleeson YouTube videos:</a:t>
            </a:r>
          </a:p>
          <a:p>
            <a:pPr lvl="1"/>
            <a:r>
              <a:rPr lang="en-US" sz="3100" dirty="0" smtClean="0"/>
              <a:t>“Autosomal DNA, how to use it in practice”</a:t>
            </a:r>
          </a:p>
          <a:p>
            <a:r>
              <a:rPr lang="en-US" sz="3100" dirty="0" smtClean="0"/>
              <a:t>Kitty Cooper site and </a:t>
            </a:r>
            <a:r>
              <a:rPr lang="en-US" sz="3100" dirty="0"/>
              <a:t>tools</a:t>
            </a:r>
            <a:r>
              <a:rPr lang="en-US" sz="3100" dirty="0" smtClean="0"/>
              <a:t>:</a:t>
            </a:r>
          </a:p>
          <a:p>
            <a:pPr lvl="1"/>
            <a:r>
              <a:rPr lang="en-US" sz="3100" dirty="0" smtClean="0"/>
              <a:t> </a:t>
            </a:r>
            <a:r>
              <a:rPr lang="en-US" sz="3100" dirty="0" err="1" smtClean="0"/>
              <a:t>blog.kittycooper.com</a:t>
            </a:r>
            <a:r>
              <a:rPr lang="en-US" sz="3100" dirty="0"/>
              <a:t>/</a:t>
            </a:r>
            <a:r>
              <a:rPr lang="en-US" sz="3100" dirty="0" err="1"/>
              <a:t>dna</a:t>
            </a:r>
            <a:r>
              <a:rPr lang="en-US" sz="3100" dirty="0"/>
              <a:t>-basics</a:t>
            </a:r>
            <a:r>
              <a:rPr lang="en-US" sz="3100" dirty="0" smtClean="0"/>
              <a:t>/</a:t>
            </a:r>
          </a:p>
          <a:p>
            <a:r>
              <a:rPr lang="en-US" sz="3100" dirty="0" smtClean="0"/>
              <a:t>DNA </a:t>
            </a:r>
            <a:r>
              <a:rPr lang="en-US" sz="3100" dirty="0" err="1" smtClean="0"/>
              <a:t>eXplained</a:t>
            </a:r>
            <a:r>
              <a:rPr lang="en-US" sz="3100" dirty="0" smtClean="0"/>
              <a:t> Blog: </a:t>
            </a:r>
            <a:r>
              <a:rPr lang="en-US" sz="3100" dirty="0" smtClean="0">
                <a:hlinkClick r:id="rId4"/>
              </a:rPr>
              <a:t>dna</a:t>
            </a:r>
            <a:r>
              <a:rPr lang="en-US" sz="3100" dirty="0">
                <a:hlinkClick r:id="rId4"/>
              </a:rPr>
              <a:t>-explained.com</a:t>
            </a:r>
            <a:r>
              <a:rPr lang="en-US" sz="3100" dirty="0" smtClean="0">
                <a:hlinkClick r:id="rId4"/>
              </a:rPr>
              <a:t>/</a:t>
            </a:r>
            <a:endParaRPr lang="en-US" sz="3100" dirty="0" smtClean="0"/>
          </a:p>
          <a:p>
            <a:r>
              <a:rPr lang="en-US" sz="3100" dirty="0" err="1" smtClean="0"/>
              <a:t>WikiTree</a:t>
            </a:r>
            <a:r>
              <a:rPr lang="en-US" sz="3100" dirty="0" smtClean="0"/>
              <a:t>: </a:t>
            </a:r>
            <a:r>
              <a:rPr lang="en-US" sz="3100" dirty="0"/>
              <a:t>https</a:t>
            </a:r>
            <a:r>
              <a:rPr lang="en-US" sz="3100" dirty="0" smtClean="0"/>
              <a:t>:  </a:t>
            </a:r>
            <a:r>
              <a:rPr lang="en-US" sz="3100" dirty="0" smtClean="0">
                <a:hlinkClick r:id="rId5"/>
              </a:rPr>
              <a:t>www.wikitree.com/</a:t>
            </a:r>
            <a:endParaRPr lang="en-US" sz="3100" dirty="0"/>
          </a:p>
          <a:p>
            <a:r>
              <a:rPr lang="en-US" sz="3100" dirty="0" smtClean="0"/>
              <a:t>Blaine </a:t>
            </a:r>
            <a:r>
              <a:rPr lang="en-US" sz="3100" dirty="0" err="1"/>
              <a:t>Bettinger</a:t>
            </a:r>
            <a:r>
              <a:rPr lang="en-US" sz="3100" dirty="0"/>
              <a:t> site and tools – </a:t>
            </a:r>
            <a:r>
              <a:rPr lang="en-US" sz="3100" dirty="0" smtClean="0">
                <a:hlinkClick r:id="rId6"/>
              </a:rPr>
              <a:t>thegeneticgenealogist.com/</a:t>
            </a:r>
            <a:endParaRPr lang="en-US" sz="3100" dirty="0"/>
          </a:p>
          <a:p>
            <a:endParaRPr lang="en-US" dirty="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195EC3AB-C6E6-1F45-A530-67411E24039E}" type="datetime1">
              <a:rPr lang="en-US" smtClean="0"/>
              <a:t>1/19/18</a:t>
            </a:fld>
            <a:endParaRPr lang="en-US"/>
          </a:p>
        </p:txBody>
      </p:sp>
      <p:sp>
        <p:nvSpPr>
          <p:cNvPr id="5" name="Footer Placeholder 4"/>
          <p:cNvSpPr>
            <a:spLocks noGrp="1"/>
          </p:cNvSpPr>
          <p:nvPr>
            <p:ph type="ftr" sz="quarter" idx="11"/>
          </p:nvPr>
        </p:nvSpPr>
        <p:spPr>
          <a:xfrm>
            <a:off x="2892245" y="6356350"/>
            <a:ext cx="3359510"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33978681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 beginning </a:t>
            </a:r>
            <a:r>
              <a:rPr lang="is-IS" dirty="0" smtClean="0"/>
              <a:t>…</a:t>
            </a:r>
            <a:endParaRPr lang="en-US" dirty="0"/>
          </a:p>
        </p:txBody>
      </p:sp>
      <p:sp>
        <p:nvSpPr>
          <p:cNvPr id="3" name="Content Placeholder 2"/>
          <p:cNvSpPr>
            <a:spLocks noGrp="1"/>
          </p:cNvSpPr>
          <p:nvPr>
            <p:ph idx="1"/>
          </p:nvPr>
        </p:nvSpPr>
        <p:spPr>
          <a:xfrm>
            <a:off x="448965" y="1749244"/>
            <a:ext cx="8229600" cy="4428445"/>
          </a:xfrm>
        </p:spPr>
        <p:txBody>
          <a:bodyPr>
            <a:normAutofit fontScale="85000" lnSpcReduction="20000"/>
          </a:bodyPr>
          <a:lstStyle/>
          <a:p>
            <a:r>
              <a:rPr lang="en-US" dirty="0" smtClean="0"/>
              <a:t>Description of Class</a:t>
            </a:r>
          </a:p>
          <a:p>
            <a:pPr lvl="1"/>
            <a:r>
              <a:rPr lang="en-US" dirty="0" smtClean="0"/>
              <a:t>Class 1: DNA Overview - DNA terms, types of DNA tests and testing companies</a:t>
            </a:r>
          </a:p>
          <a:p>
            <a:pPr lvl="1"/>
            <a:r>
              <a:rPr lang="en-US" dirty="0" smtClean="0"/>
              <a:t>Class 2: You’ve tested, now what? - Tips &amp; Techniques on how to work with your matches.</a:t>
            </a:r>
          </a:p>
          <a:p>
            <a:pPr lvl="1"/>
            <a:r>
              <a:rPr lang="en-US" dirty="0" smtClean="0"/>
              <a:t>Class 3: DNA Tools – Third party resources that provide tools for additional analysis of your DNA.</a:t>
            </a:r>
          </a:p>
          <a:p>
            <a:pPr lvl="1"/>
            <a:r>
              <a:rPr lang="en-US" dirty="0" smtClean="0"/>
              <a:t>Introduce presenters and attendees</a:t>
            </a:r>
          </a:p>
          <a:p>
            <a:r>
              <a:rPr lang="en-US" dirty="0" smtClean="0"/>
              <a:t>What is your Goal?  ____________________________________________________________________________________________________</a:t>
            </a:r>
          </a:p>
          <a:p>
            <a:r>
              <a:rPr lang="en-US" dirty="0" smtClean="0"/>
              <a:t>Belongs to: ________________________  Date:___________ </a:t>
            </a:r>
          </a:p>
          <a:p>
            <a:pPr marL="0" indent="0">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60BD4DA3-C2B0-B847-897B-2D65E9FE0627}" type="datetime1">
              <a:rPr lang="en-US" smtClean="0"/>
              <a:t>1/19/18</a:t>
            </a:fld>
            <a:endParaRPr lang="en-US"/>
          </a:p>
        </p:txBody>
      </p:sp>
      <p:sp>
        <p:nvSpPr>
          <p:cNvPr id="5" name="Footer Placeholder 4"/>
          <p:cNvSpPr>
            <a:spLocks noGrp="1"/>
          </p:cNvSpPr>
          <p:nvPr>
            <p:ph type="ftr" sz="quarter" idx="11"/>
          </p:nvPr>
        </p:nvSpPr>
        <p:spPr>
          <a:xfrm>
            <a:off x="2739540" y="6356350"/>
            <a:ext cx="3429000"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41033094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670" y="527605"/>
            <a:ext cx="7016195" cy="610820"/>
          </a:xfrm>
        </p:spPr>
        <p:txBody>
          <a:bodyPr>
            <a:normAutofit fontScale="90000"/>
          </a:bodyPr>
          <a:lstStyle/>
          <a:p>
            <a:pPr algn="l"/>
            <a:r>
              <a:rPr lang="en-US" dirty="0" smtClean="0">
                <a:solidFill>
                  <a:schemeClr val="bg1"/>
                </a:solidFill>
              </a:rPr>
              <a:t>What is DNA?</a:t>
            </a:r>
            <a:endParaRPr lang="en-US" dirty="0">
              <a:solidFill>
                <a:schemeClr val="bg1"/>
              </a:solidFill>
            </a:endParaRPr>
          </a:p>
        </p:txBody>
      </p:sp>
      <p:sp>
        <p:nvSpPr>
          <p:cNvPr id="5" name="Content Placeholder 4"/>
          <p:cNvSpPr>
            <a:spLocks noGrp="1"/>
          </p:cNvSpPr>
          <p:nvPr>
            <p:ph idx="1"/>
          </p:nvPr>
        </p:nvSpPr>
        <p:spPr>
          <a:xfrm>
            <a:off x="601670" y="1749244"/>
            <a:ext cx="4377766" cy="4275741"/>
          </a:xfrm>
        </p:spPr>
        <p:txBody>
          <a:bodyPr>
            <a:normAutofit lnSpcReduction="10000"/>
          </a:bodyPr>
          <a:lstStyle/>
          <a:p>
            <a:pPr marL="0" indent="0">
              <a:buNone/>
            </a:pPr>
            <a:r>
              <a:rPr lang="en-US" dirty="0" smtClean="0"/>
              <a:t>DNA or deoxyribonucleic acid is the biological matter that carries genetic information.</a:t>
            </a:r>
          </a:p>
          <a:p>
            <a:pPr marL="0" indent="0">
              <a:buNone/>
            </a:pPr>
            <a:r>
              <a:rPr lang="en-US" dirty="0" smtClean="0"/>
              <a:t>DNA within a cell </a:t>
            </a:r>
          </a:p>
          <a:p>
            <a:r>
              <a:rPr lang="en-US" dirty="0" smtClean="0"/>
              <a:t>Nucleus </a:t>
            </a:r>
          </a:p>
          <a:p>
            <a:pPr lvl="1"/>
            <a:r>
              <a:rPr lang="en-US" dirty="0" smtClean="0"/>
              <a:t>Contains chromosomes 1 – 22 and sex chromosomes  </a:t>
            </a:r>
          </a:p>
          <a:p>
            <a:r>
              <a:rPr lang="en-US" dirty="0" smtClean="0"/>
              <a:t>Mitochondria</a:t>
            </a:r>
          </a:p>
          <a:p>
            <a:endParaRPr lang="en-US" dirty="0" smtClean="0"/>
          </a:p>
          <a:p>
            <a:endParaRPr lang="en-US" dirty="0" smtClean="0"/>
          </a:p>
          <a:p>
            <a:endParaRPr lang="en-US" dirty="0" smtClean="0"/>
          </a:p>
        </p:txBody>
      </p:sp>
      <p:sp>
        <p:nvSpPr>
          <p:cNvPr id="2" name="Date Placeholder 1"/>
          <p:cNvSpPr>
            <a:spLocks noGrp="1"/>
          </p:cNvSpPr>
          <p:nvPr>
            <p:ph type="dt" sz="half" idx="10"/>
          </p:nvPr>
        </p:nvSpPr>
        <p:spPr/>
        <p:txBody>
          <a:bodyPr/>
          <a:lstStyle/>
          <a:p>
            <a:fld id="{120C7350-48B6-EB47-B123-2B58E68FEADA}" type="datetime1">
              <a:rPr lang="en-US" smtClean="0"/>
              <a:t>1/19/18</a:t>
            </a:fld>
            <a:endParaRPr lang="en-US"/>
          </a:p>
        </p:txBody>
      </p:sp>
      <p:sp>
        <p:nvSpPr>
          <p:cNvPr id="3" name="Footer Placeholder 2"/>
          <p:cNvSpPr>
            <a:spLocks noGrp="1"/>
          </p:cNvSpPr>
          <p:nvPr>
            <p:ph type="ftr" sz="quarter" idx="11"/>
          </p:nvPr>
        </p:nvSpPr>
        <p:spPr>
          <a:xfrm>
            <a:off x="2892245" y="6356350"/>
            <a:ext cx="3359510"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9436" y="1957371"/>
            <a:ext cx="3854691" cy="3970331"/>
          </a:xfrm>
          <a:prstGeom prst="rect">
            <a:avLst/>
          </a:prstGeom>
        </p:spPr>
      </p:pic>
    </p:spTree>
    <p:extLst>
      <p:ext uri="{BB962C8B-B14F-4D97-AF65-F5344CB8AC3E}">
        <p14:creationId xmlns:p14="http://schemas.microsoft.com/office/powerpoint/2010/main" val="18077782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670" y="527605"/>
            <a:ext cx="7016195" cy="610820"/>
          </a:xfrm>
        </p:spPr>
        <p:txBody>
          <a:bodyPr>
            <a:normAutofit fontScale="90000"/>
          </a:bodyPr>
          <a:lstStyle/>
          <a:p>
            <a:pPr algn="l"/>
            <a:r>
              <a:rPr lang="en-US" dirty="0" smtClean="0">
                <a:solidFill>
                  <a:schemeClr val="bg1"/>
                </a:solidFill>
              </a:rPr>
              <a:t>Types of DNA Tests</a:t>
            </a:r>
            <a:endParaRPr lang="en-US" dirty="0">
              <a:solidFill>
                <a:schemeClr val="bg1"/>
              </a:solidFill>
            </a:endParaRPr>
          </a:p>
        </p:txBody>
      </p:sp>
      <p:sp>
        <p:nvSpPr>
          <p:cNvPr id="5" name="Content Placeholder 4"/>
          <p:cNvSpPr>
            <a:spLocks noGrp="1"/>
          </p:cNvSpPr>
          <p:nvPr>
            <p:ph idx="1"/>
          </p:nvPr>
        </p:nvSpPr>
        <p:spPr>
          <a:xfrm>
            <a:off x="601670" y="1901950"/>
            <a:ext cx="7787955" cy="4123035"/>
          </a:xfrm>
        </p:spPr>
        <p:txBody>
          <a:bodyPr>
            <a:normAutofit lnSpcReduction="10000"/>
          </a:bodyPr>
          <a:lstStyle/>
          <a:p>
            <a:r>
              <a:rPr lang="en-US" dirty="0" smtClean="0"/>
              <a:t>Autosomal DNA (</a:t>
            </a:r>
            <a:r>
              <a:rPr lang="en-US" dirty="0" err="1" smtClean="0"/>
              <a:t>atDNA</a:t>
            </a:r>
            <a:r>
              <a:rPr lang="en-US" dirty="0" smtClean="0"/>
              <a:t>) – tests the twenty-two pairs of chromosomes located within the cell nucleus. Provides genetic information back 5-7 generations on all lines paternal and maternal. </a:t>
            </a:r>
          </a:p>
          <a:p>
            <a:pPr lvl="1"/>
            <a:r>
              <a:rPr lang="en-US" dirty="0" err="1" smtClean="0"/>
              <a:t>xDNA</a:t>
            </a:r>
            <a:r>
              <a:rPr lang="en-US" dirty="0" smtClean="0"/>
              <a:t>  (included in the </a:t>
            </a:r>
            <a:r>
              <a:rPr lang="en-US" dirty="0" err="1" smtClean="0"/>
              <a:t>atDNA</a:t>
            </a:r>
            <a:r>
              <a:rPr lang="en-US" dirty="0" smtClean="0"/>
              <a:t> test) - X DNA is the DNA on the X chromosome. Females inherit one X chromosome from their mother and one from their father. Males inherit one X chromosome from their mother and none from their father.</a:t>
            </a:r>
          </a:p>
        </p:txBody>
      </p:sp>
      <p:sp>
        <p:nvSpPr>
          <p:cNvPr id="2" name="Date Placeholder 1"/>
          <p:cNvSpPr>
            <a:spLocks noGrp="1"/>
          </p:cNvSpPr>
          <p:nvPr>
            <p:ph type="dt" sz="half" idx="10"/>
          </p:nvPr>
        </p:nvSpPr>
        <p:spPr/>
        <p:txBody>
          <a:bodyPr/>
          <a:lstStyle/>
          <a:p>
            <a:fld id="{120C7350-48B6-EB47-B123-2B58E68FEADA}" type="datetime1">
              <a:rPr lang="en-US" smtClean="0"/>
              <a:t>1/19/18</a:t>
            </a:fld>
            <a:endParaRPr lang="en-US"/>
          </a:p>
        </p:txBody>
      </p:sp>
      <p:sp>
        <p:nvSpPr>
          <p:cNvPr id="3" name="Footer Placeholder 2"/>
          <p:cNvSpPr>
            <a:spLocks noGrp="1"/>
          </p:cNvSpPr>
          <p:nvPr>
            <p:ph type="ftr" sz="quarter" idx="11"/>
          </p:nvPr>
        </p:nvSpPr>
        <p:spPr>
          <a:xfrm>
            <a:off x="2892245" y="6356350"/>
            <a:ext cx="3512215"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35015245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670" y="527605"/>
            <a:ext cx="7016195" cy="610820"/>
          </a:xfrm>
        </p:spPr>
        <p:txBody>
          <a:bodyPr>
            <a:normAutofit fontScale="90000"/>
          </a:bodyPr>
          <a:lstStyle/>
          <a:p>
            <a:pPr algn="l"/>
            <a:r>
              <a:rPr lang="en-US" dirty="0" smtClean="0">
                <a:solidFill>
                  <a:schemeClr val="bg1"/>
                </a:solidFill>
              </a:rPr>
              <a:t>Types of DNA Tests</a:t>
            </a:r>
            <a:endParaRPr lang="en-US" dirty="0">
              <a:solidFill>
                <a:schemeClr val="bg1"/>
              </a:solidFill>
            </a:endParaRPr>
          </a:p>
        </p:txBody>
      </p:sp>
      <p:sp>
        <p:nvSpPr>
          <p:cNvPr id="5" name="Content Placeholder 4"/>
          <p:cNvSpPr>
            <a:spLocks noGrp="1"/>
          </p:cNvSpPr>
          <p:nvPr>
            <p:ph idx="1"/>
          </p:nvPr>
        </p:nvSpPr>
        <p:spPr>
          <a:xfrm>
            <a:off x="601670" y="1901950"/>
            <a:ext cx="7787955" cy="4275740"/>
          </a:xfrm>
        </p:spPr>
        <p:txBody>
          <a:bodyPr>
            <a:normAutofit fontScale="92500" lnSpcReduction="20000"/>
          </a:bodyPr>
          <a:lstStyle/>
          <a:p>
            <a:r>
              <a:rPr lang="en-US" dirty="0" smtClean="0"/>
              <a:t>Mitochondrial DNA (</a:t>
            </a:r>
            <a:r>
              <a:rPr lang="en-US" dirty="0" err="1" smtClean="0"/>
              <a:t>mtDNA</a:t>
            </a:r>
            <a:r>
              <a:rPr lang="en-US" dirty="0" smtClean="0"/>
              <a:t>) – tests the mitochondrial DNA located outside the nucleus. </a:t>
            </a:r>
            <a:r>
              <a:rPr lang="en-US" dirty="0" err="1" smtClean="0"/>
              <a:t>mtDNA</a:t>
            </a:r>
            <a:r>
              <a:rPr lang="en-US" dirty="0" smtClean="0"/>
              <a:t> passes from a mother to all of her children;</a:t>
            </a:r>
          </a:p>
          <a:p>
            <a:pPr lvl="1"/>
            <a:r>
              <a:rPr lang="en-US" dirty="0" smtClean="0"/>
              <a:t> males inherit </a:t>
            </a:r>
            <a:r>
              <a:rPr lang="en-US" dirty="0" err="1" smtClean="0"/>
              <a:t>mtDNA</a:t>
            </a:r>
            <a:r>
              <a:rPr lang="en-US" dirty="0" smtClean="0"/>
              <a:t> from their mother but do not pass it to their children</a:t>
            </a:r>
          </a:p>
          <a:p>
            <a:pPr lvl="1"/>
            <a:r>
              <a:rPr lang="en-US" dirty="0" smtClean="0"/>
              <a:t>females inherit </a:t>
            </a:r>
            <a:r>
              <a:rPr lang="en-US" dirty="0" err="1" smtClean="0"/>
              <a:t>mtDNA</a:t>
            </a:r>
            <a:r>
              <a:rPr lang="en-US" dirty="0" smtClean="0"/>
              <a:t> from their mother and pass it to both male and female children. </a:t>
            </a:r>
          </a:p>
          <a:p>
            <a:pPr lvl="1"/>
            <a:r>
              <a:rPr lang="en-US" dirty="0" smtClean="0"/>
              <a:t>Both males and females can test.</a:t>
            </a:r>
          </a:p>
          <a:p>
            <a:r>
              <a:rPr lang="en-US" dirty="0" smtClean="0"/>
              <a:t>Y DNA (</a:t>
            </a:r>
            <a:r>
              <a:rPr lang="en-US" dirty="0" err="1" smtClean="0"/>
              <a:t>yDNA</a:t>
            </a:r>
            <a:r>
              <a:rPr lang="en-US" dirty="0" smtClean="0"/>
              <a:t>) – tests the DNA on the Y chromosome. The Y chromosome is the sex chromosome passed from father to son. Only males can test.</a:t>
            </a:r>
          </a:p>
        </p:txBody>
      </p:sp>
      <p:sp>
        <p:nvSpPr>
          <p:cNvPr id="2" name="Date Placeholder 1"/>
          <p:cNvSpPr>
            <a:spLocks noGrp="1"/>
          </p:cNvSpPr>
          <p:nvPr>
            <p:ph type="dt" sz="half" idx="10"/>
          </p:nvPr>
        </p:nvSpPr>
        <p:spPr/>
        <p:txBody>
          <a:bodyPr/>
          <a:lstStyle/>
          <a:p>
            <a:fld id="{120C7350-48B6-EB47-B123-2B58E68FEADA}" type="datetime1">
              <a:rPr lang="en-US" smtClean="0"/>
              <a:t>1/19/18</a:t>
            </a:fld>
            <a:endParaRPr lang="en-US"/>
          </a:p>
        </p:txBody>
      </p:sp>
      <p:sp>
        <p:nvSpPr>
          <p:cNvPr id="3" name="Footer Placeholder 2"/>
          <p:cNvSpPr>
            <a:spLocks noGrp="1"/>
          </p:cNvSpPr>
          <p:nvPr>
            <p:ph type="ftr" sz="quarter" idx="11"/>
          </p:nvPr>
        </p:nvSpPr>
        <p:spPr>
          <a:xfrm>
            <a:off x="2892245" y="6356350"/>
            <a:ext cx="3512215"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240135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6261" y="527605"/>
            <a:ext cx="7168900" cy="610820"/>
          </a:xfrm>
        </p:spPr>
        <p:txBody>
          <a:bodyPr>
            <a:normAutofit fontScale="90000"/>
          </a:bodyPr>
          <a:lstStyle/>
          <a:p>
            <a:pPr algn="l"/>
            <a:r>
              <a:rPr lang="en-US" dirty="0" smtClean="0">
                <a:solidFill>
                  <a:schemeClr val="bg1"/>
                </a:solidFill>
              </a:rPr>
              <a:t>Three Main Testing Companies</a:t>
            </a:r>
            <a:endParaRPr lang="en-US" dirty="0">
              <a:solidFill>
                <a:schemeClr val="bg1"/>
              </a:solidFill>
            </a:endParaRPr>
          </a:p>
        </p:txBody>
      </p:sp>
      <p:sp>
        <p:nvSpPr>
          <p:cNvPr id="5" name="Content Placeholder 4"/>
          <p:cNvSpPr>
            <a:spLocks noGrp="1"/>
          </p:cNvSpPr>
          <p:nvPr>
            <p:ph idx="1"/>
          </p:nvPr>
        </p:nvSpPr>
        <p:spPr>
          <a:xfrm>
            <a:off x="601671" y="1749245"/>
            <a:ext cx="8237836" cy="4607105"/>
          </a:xfrm>
        </p:spPr>
        <p:txBody>
          <a:bodyPr>
            <a:normAutofit fontScale="47500" lnSpcReduction="20000"/>
          </a:bodyPr>
          <a:lstStyle/>
          <a:p>
            <a:r>
              <a:rPr lang="en-US" sz="4200" dirty="0" smtClean="0"/>
              <a:t>Ancestry</a:t>
            </a:r>
          </a:p>
          <a:p>
            <a:pPr lvl="1"/>
            <a:r>
              <a:rPr lang="en-US" sz="4200" dirty="0" smtClean="0"/>
              <a:t>Ethnicity &amp; Autosomal DNA which provides </a:t>
            </a:r>
            <a:r>
              <a:rPr lang="en-US" sz="4200" dirty="0" err="1" smtClean="0"/>
              <a:t>xDNA</a:t>
            </a:r>
            <a:endParaRPr lang="en-US" sz="4200" dirty="0" smtClean="0"/>
          </a:p>
          <a:p>
            <a:pPr lvl="1"/>
            <a:r>
              <a:rPr lang="en-US" sz="4200" dirty="0" smtClean="0"/>
              <a:t>Trees and DNA test/results</a:t>
            </a:r>
          </a:p>
          <a:p>
            <a:r>
              <a:rPr lang="en-US" sz="4200" dirty="0" smtClean="0"/>
              <a:t>23andme</a:t>
            </a:r>
          </a:p>
          <a:p>
            <a:pPr lvl="1"/>
            <a:r>
              <a:rPr lang="en-US" sz="4200" dirty="0" smtClean="0"/>
              <a:t>Ethnicity &amp; Autosomal DNA </a:t>
            </a:r>
            <a:r>
              <a:rPr lang="en-US" sz="4200" dirty="0"/>
              <a:t>which provides </a:t>
            </a:r>
            <a:r>
              <a:rPr lang="en-US" sz="4200" dirty="0" err="1"/>
              <a:t>xDNA</a:t>
            </a:r>
            <a:endParaRPr lang="en-US" sz="4200" dirty="0" smtClean="0"/>
          </a:p>
          <a:p>
            <a:pPr lvl="1"/>
            <a:r>
              <a:rPr lang="en-US" sz="4200" dirty="0" smtClean="0"/>
              <a:t>Neanderthal and </a:t>
            </a:r>
            <a:r>
              <a:rPr lang="en-US" sz="4200" dirty="0" err="1" smtClean="0"/>
              <a:t>Haplogroup</a:t>
            </a:r>
            <a:endParaRPr lang="en-US" sz="4200" dirty="0" smtClean="0"/>
          </a:p>
          <a:p>
            <a:pPr lvl="1"/>
            <a:r>
              <a:rPr lang="en-US" sz="4200" dirty="0" smtClean="0"/>
              <a:t>DNA test/results </a:t>
            </a:r>
          </a:p>
          <a:p>
            <a:pPr lvl="1"/>
            <a:r>
              <a:rPr lang="en-US" sz="4200" dirty="0" smtClean="0"/>
              <a:t>Trees import or added summarization</a:t>
            </a:r>
          </a:p>
          <a:p>
            <a:r>
              <a:rPr lang="en-US" sz="4200" dirty="0" smtClean="0"/>
              <a:t>Family Tree DNA</a:t>
            </a:r>
          </a:p>
          <a:p>
            <a:pPr lvl="1"/>
            <a:r>
              <a:rPr lang="en-US" sz="4200" dirty="0"/>
              <a:t>Ethnicity &amp; </a:t>
            </a:r>
            <a:r>
              <a:rPr lang="en-US" sz="4200" dirty="0" smtClean="0"/>
              <a:t>Autosomal </a:t>
            </a:r>
            <a:r>
              <a:rPr lang="en-US" sz="4200" dirty="0"/>
              <a:t>DNA</a:t>
            </a:r>
          </a:p>
          <a:p>
            <a:pPr lvl="1"/>
            <a:r>
              <a:rPr lang="en-US" sz="4200" dirty="0" smtClean="0"/>
              <a:t>Mitochondrial </a:t>
            </a:r>
            <a:r>
              <a:rPr lang="en-US" sz="4200" dirty="0"/>
              <a:t>sequence </a:t>
            </a:r>
            <a:endParaRPr lang="en-US" sz="4200" dirty="0" smtClean="0"/>
          </a:p>
          <a:p>
            <a:pPr lvl="1"/>
            <a:r>
              <a:rPr lang="en-US" sz="4200" dirty="0"/>
              <a:t>Y DNA </a:t>
            </a:r>
            <a:r>
              <a:rPr lang="en-US" sz="4200" dirty="0" smtClean="0"/>
              <a:t>test</a:t>
            </a:r>
          </a:p>
          <a:p>
            <a:pPr lvl="1"/>
            <a:r>
              <a:rPr lang="en-US" sz="4200" dirty="0" smtClean="0"/>
              <a:t>Accepts results from Ancestry and 23andme for analysis</a:t>
            </a:r>
          </a:p>
          <a:p>
            <a:pPr lvl="1"/>
            <a:r>
              <a:rPr lang="en-US" sz="4200" dirty="0" err="1" smtClean="0"/>
              <a:t>Gedcom</a:t>
            </a:r>
            <a:r>
              <a:rPr lang="en-US" sz="4200" dirty="0" smtClean="0"/>
              <a:t> import or link a tree from </a:t>
            </a:r>
            <a:r>
              <a:rPr lang="en-US" sz="4200" dirty="0" err="1" smtClean="0"/>
              <a:t>WikiTree</a:t>
            </a:r>
            <a:endParaRPr lang="en-US" sz="4200" dirty="0" smtClean="0"/>
          </a:p>
          <a:p>
            <a:pPr marL="0" indent="0">
              <a:buNone/>
            </a:pPr>
            <a:endParaRPr lang="en-US" dirty="0" smtClean="0"/>
          </a:p>
        </p:txBody>
      </p:sp>
      <p:sp>
        <p:nvSpPr>
          <p:cNvPr id="2" name="Date Placeholder 1"/>
          <p:cNvSpPr>
            <a:spLocks noGrp="1"/>
          </p:cNvSpPr>
          <p:nvPr>
            <p:ph type="dt" sz="half" idx="10"/>
          </p:nvPr>
        </p:nvSpPr>
        <p:spPr/>
        <p:txBody>
          <a:bodyPr/>
          <a:lstStyle/>
          <a:p>
            <a:fld id="{6FC1A9B1-128B-7148-80FB-3474EE3DDB2B}" type="datetime1">
              <a:rPr lang="en-US" smtClean="0"/>
              <a:t>1/19/18</a:t>
            </a:fld>
            <a:endParaRPr lang="en-US"/>
          </a:p>
        </p:txBody>
      </p:sp>
      <p:sp>
        <p:nvSpPr>
          <p:cNvPr id="3" name="Footer Placeholder 2"/>
          <p:cNvSpPr>
            <a:spLocks noGrp="1"/>
          </p:cNvSpPr>
          <p:nvPr>
            <p:ph type="ftr" sz="quarter" idx="11"/>
          </p:nvPr>
        </p:nvSpPr>
        <p:spPr>
          <a:xfrm>
            <a:off x="2739540" y="6356350"/>
            <a:ext cx="3359510"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42557635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527605"/>
            <a:ext cx="7168900" cy="610820"/>
          </a:xfrm>
        </p:spPr>
        <p:txBody>
          <a:bodyPr>
            <a:normAutofit fontScale="90000"/>
          </a:bodyPr>
          <a:lstStyle/>
          <a:p>
            <a:pPr algn="l"/>
            <a:r>
              <a:rPr lang="en-US" dirty="0" smtClean="0">
                <a:solidFill>
                  <a:srgbClr val="FFFFFF"/>
                </a:solidFill>
              </a:rPr>
              <a:t>Up &amp; Coming DNA Companies</a:t>
            </a:r>
            <a:endParaRPr lang="en-US" dirty="0">
              <a:solidFill>
                <a:srgbClr val="FFFFFF"/>
              </a:solidFill>
            </a:endParaRPr>
          </a:p>
        </p:txBody>
      </p:sp>
      <p:sp>
        <p:nvSpPr>
          <p:cNvPr id="5" name="Content Placeholder 4"/>
          <p:cNvSpPr>
            <a:spLocks noGrp="1"/>
          </p:cNvSpPr>
          <p:nvPr>
            <p:ph idx="1"/>
          </p:nvPr>
        </p:nvSpPr>
        <p:spPr>
          <a:xfrm>
            <a:off x="457200" y="1901950"/>
            <a:ext cx="8229599" cy="4275740"/>
          </a:xfrm>
        </p:spPr>
        <p:txBody>
          <a:bodyPr>
            <a:normAutofit fontScale="32500" lnSpcReduction="20000"/>
          </a:bodyPr>
          <a:lstStyle/>
          <a:p>
            <a:r>
              <a:rPr lang="en-US" sz="5500" dirty="0" err="1" smtClean="0"/>
              <a:t>MyHeritage.com</a:t>
            </a:r>
            <a:endParaRPr lang="en-US" sz="5500" dirty="0" smtClean="0"/>
          </a:p>
          <a:p>
            <a:pPr lvl="1"/>
            <a:r>
              <a:rPr lang="en-US" sz="5500" dirty="0" smtClean="0"/>
              <a:t>Recently started DNA testing</a:t>
            </a:r>
          </a:p>
          <a:p>
            <a:pPr lvl="1"/>
            <a:r>
              <a:rPr lang="en-US" sz="5500" dirty="0" smtClean="0"/>
              <a:t>Process of building their Data Base</a:t>
            </a:r>
          </a:p>
          <a:p>
            <a:r>
              <a:rPr lang="en-US" sz="5500" dirty="0" smtClean="0"/>
              <a:t>LivingDNA.com</a:t>
            </a:r>
          </a:p>
          <a:p>
            <a:pPr lvl="1"/>
            <a:r>
              <a:rPr lang="en-US" sz="5500" dirty="0" smtClean="0"/>
              <a:t> British based company</a:t>
            </a:r>
          </a:p>
          <a:p>
            <a:pPr lvl="1"/>
            <a:r>
              <a:rPr lang="en-US" sz="5500" dirty="0"/>
              <a:t>Living DNA is a collaboration of over 100 world-leading scientists, academic researchers and genetic experts from across the globe with the purpose of bringing cutting edge DNA technology to the world. </a:t>
            </a:r>
            <a:endParaRPr lang="en-US" sz="5500" dirty="0" smtClean="0"/>
          </a:p>
          <a:p>
            <a:pPr lvl="1"/>
            <a:r>
              <a:rPr lang="en-US" sz="5500" dirty="0"/>
              <a:t>The team is led by DNA Worldwide Group, a leading DNA testing firm. The company is run by David Nicholson and Hannah </a:t>
            </a:r>
            <a:r>
              <a:rPr lang="en-US" sz="5500" dirty="0" err="1"/>
              <a:t>Morden</a:t>
            </a:r>
            <a:r>
              <a:rPr lang="en-US" sz="5500" dirty="0"/>
              <a:t> who saw an opportunity to show humanity that we are all made up of all of us, dissolving the concept of race. It was launched in 2016 after two years of intensive development but its parent company DNA Worldwide Group has been operating since 2004. </a:t>
            </a:r>
            <a:endParaRPr lang="en-US" sz="5500" dirty="0" smtClean="0"/>
          </a:p>
          <a:p>
            <a:pPr lvl="1"/>
            <a:r>
              <a:rPr lang="en-US" sz="5500" dirty="0"/>
              <a:t>Living DNA shows how you can break down someone’s ancestry within the </a:t>
            </a:r>
            <a:r>
              <a:rPr lang="en-US" sz="5500" dirty="0" smtClean="0"/>
              <a:t>UK</a:t>
            </a:r>
            <a:endParaRPr lang="en-US" dirty="0" smtClean="0"/>
          </a:p>
          <a:p>
            <a:pPr marL="0" indent="0">
              <a:buNone/>
            </a:pPr>
            <a:r>
              <a:rPr lang="en-US" dirty="0" smtClean="0"/>
              <a:t> </a:t>
            </a:r>
          </a:p>
          <a:p>
            <a:pPr marL="457200" lvl="1" indent="0">
              <a:buNone/>
            </a:pPr>
            <a:endParaRPr lang="en-US" dirty="0"/>
          </a:p>
          <a:p>
            <a:pPr marL="457200" lvl="1" indent="0">
              <a:buNone/>
            </a:pPr>
            <a:r>
              <a:rPr lang="en-US" dirty="0" smtClean="0"/>
              <a:t> </a:t>
            </a:r>
          </a:p>
          <a:p>
            <a:pPr lvl="1"/>
            <a:endParaRPr lang="en-US" dirty="0" smtClean="0"/>
          </a:p>
          <a:p>
            <a:pPr marL="0" indent="0">
              <a:buNone/>
            </a:pPr>
            <a:endParaRPr lang="en-US" dirty="0" smtClean="0"/>
          </a:p>
        </p:txBody>
      </p:sp>
      <p:sp>
        <p:nvSpPr>
          <p:cNvPr id="2" name="Date Placeholder 1"/>
          <p:cNvSpPr>
            <a:spLocks noGrp="1"/>
          </p:cNvSpPr>
          <p:nvPr>
            <p:ph type="dt" sz="half" idx="10"/>
          </p:nvPr>
        </p:nvSpPr>
        <p:spPr/>
        <p:txBody>
          <a:bodyPr/>
          <a:lstStyle/>
          <a:p>
            <a:fld id="{C1109545-CB70-E041-BDCE-E1C6AEDE8060}" type="datetime1">
              <a:rPr lang="en-US" smtClean="0"/>
              <a:t>1/19/18</a:t>
            </a:fld>
            <a:endParaRPr lang="en-US"/>
          </a:p>
        </p:txBody>
      </p:sp>
      <p:sp>
        <p:nvSpPr>
          <p:cNvPr id="3" name="Footer Placeholder 2"/>
          <p:cNvSpPr>
            <a:spLocks noGrp="1"/>
          </p:cNvSpPr>
          <p:nvPr>
            <p:ph type="ftr" sz="quarter" idx="11"/>
          </p:nvPr>
        </p:nvSpPr>
        <p:spPr>
          <a:xfrm>
            <a:off x="2892245" y="6356350"/>
            <a:ext cx="3359510"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14535512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905" y="527605"/>
            <a:ext cx="7016195" cy="610820"/>
          </a:xfrm>
        </p:spPr>
        <p:txBody>
          <a:bodyPr>
            <a:normAutofit fontScale="90000"/>
          </a:bodyPr>
          <a:lstStyle/>
          <a:p>
            <a:pPr algn="l"/>
            <a:r>
              <a:rPr lang="en-US" dirty="0" smtClean="0">
                <a:solidFill>
                  <a:srgbClr val="FFFFFF"/>
                </a:solidFill>
              </a:rPr>
              <a:t>Let’s talk DNA </a:t>
            </a:r>
            <a:r>
              <a:rPr lang="is-IS" dirty="0" smtClean="0">
                <a:solidFill>
                  <a:srgbClr val="FFFFFF"/>
                </a:solidFill>
              </a:rPr>
              <a:t>…..</a:t>
            </a:r>
            <a:endParaRPr lang="en-US" dirty="0">
              <a:solidFill>
                <a:srgbClr val="FFFFFF"/>
              </a:solidFill>
            </a:endParaRPr>
          </a:p>
        </p:txBody>
      </p:sp>
      <p:sp>
        <p:nvSpPr>
          <p:cNvPr id="5" name="Content Placeholder 4"/>
          <p:cNvSpPr>
            <a:spLocks noGrp="1"/>
          </p:cNvSpPr>
          <p:nvPr>
            <p:ph idx="1"/>
          </p:nvPr>
        </p:nvSpPr>
        <p:spPr>
          <a:xfrm>
            <a:off x="601670" y="1901950"/>
            <a:ext cx="7787955" cy="4275740"/>
          </a:xfrm>
        </p:spPr>
        <p:txBody>
          <a:bodyPr>
            <a:normAutofit fontScale="77500" lnSpcReduction="20000"/>
          </a:bodyPr>
          <a:lstStyle/>
          <a:p>
            <a:r>
              <a:rPr lang="en-US" dirty="0" smtClean="0"/>
              <a:t>DNA contains 46 Chromosomes</a:t>
            </a:r>
            <a:endParaRPr lang="en-US" dirty="0"/>
          </a:p>
          <a:p>
            <a:r>
              <a:rPr lang="en-US" dirty="0" smtClean="0"/>
              <a:t>22 </a:t>
            </a:r>
            <a:r>
              <a:rPr lang="en-US" dirty="0"/>
              <a:t>Chromosomes from our </a:t>
            </a:r>
            <a:r>
              <a:rPr lang="en-US" dirty="0" smtClean="0"/>
              <a:t>mother </a:t>
            </a:r>
            <a:r>
              <a:rPr lang="en-US" dirty="0"/>
              <a:t>and </a:t>
            </a:r>
            <a:r>
              <a:rPr lang="en-US" dirty="0" smtClean="0"/>
              <a:t>22 </a:t>
            </a:r>
            <a:r>
              <a:rPr lang="en-US" dirty="0"/>
              <a:t>from our </a:t>
            </a:r>
            <a:r>
              <a:rPr lang="en-US" dirty="0" smtClean="0"/>
              <a:t>father</a:t>
            </a:r>
            <a:endParaRPr lang="en-US" dirty="0"/>
          </a:p>
          <a:p>
            <a:r>
              <a:rPr lang="en-US" dirty="0" smtClean="0"/>
              <a:t>Chromosome 23 determines our sex, XX - female and XY - male</a:t>
            </a:r>
          </a:p>
          <a:p>
            <a:r>
              <a:rPr lang="en-US" dirty="0"/>
              <a:t>Approximately 50% of our DNA comes from our mother and 50 % comes from our </a:t>
            </a:r>
            <a:r>
              <a:rPr lang="en-US" dirty="0" smtClean="0"/>
              <a:t>father</a:t>
            </a:r>
          </a:p>
          <a:p>
            <a:r>
              <a:rPr lang="en-US" dirty="0" smtClean="0"/>
              <a:t>Siblings do not inherent the same 50%, each will be different</a:t>
            </a:r>
          </a:p>
          <a:p>
            <a:r>
              <a:rPr lang="en-US" dirty="0" smtClean="0"/>
              <a:t>1 -22 Chromosomes determines our ancestry </a:t>
            </a:r>
          </a:p>
          <a:p>
            <a:r>
              <a:rPr lang="en-US" dirty="0" smtClean="0"/>
              <a:t>Daughters receive an exact copy of their fathers X chromosome </a:t>
            </a:r>
          </a:p>
          <a:p>
            <a:r>
              <a:rPr lang="en-US" dirty="0" smtClean="0"/>
              <a:t>Sons receive an exact copy of their fathers Y chromosome</a:t>
            </a:r>
          </a:p>
          <a:p>
            <a:r>
              <a:rPr lang="en-US" dirty="0" smtClean="0"/>
              <a:t>The X chromosome received by both sons and daughters is typically some recombination of the mother’s two X chromosomes.</a:t>
            </a:r>
          </a:p>
        </p:txBody>
      </p:sp>
      <p:sp>
        <p:nvSpPr>
          <p:cNvPr id="2" name="Date Placeholder 1"/>
          <p:cNvSpPr>
            <a:spLocks noGrp="1"/>
          </p:cNvSpPr>
          <p:nvPr>
            <p:ph type="dt" sz="half" idx="10"/>
          </p:nvPr>
        </p:nvSpPr>
        <p:spPr/>
        <p:txBody>
          <a:bodyPr/>
          <a:lstStyle/>
          <a:p>
            <a:fld id="{79D18D37-DF29-464E-8132-092AB435F074}" type="datetime1">
              <a:rPr lang="en-US" smtClean="0"/>
              <a:t>1/19/18</a:t>
            </a:fld>
            <a:endParaRPr lang="en-US"/>
          </a:p>
        </p:txBody>
      </p:sp>
      <p:sp>
        <p:nvSpPr>
          <p:cNvPr id="3" name="Footer Placeholder 2"/>
          <p:cNvSpPr>
            <a:spLocks noGrp="1"/>
          </p:cNvSpPr>
          <p:nvPr>
            <p:ph type="ftr" sz="quarter" idx="11"/>
          </p:nvPr>
        </p:nvSpPr>
        <p:spPr>
          <a:xfrm>
            <a:off x="2892245" y="6356350"/>
            <a:ext cx="3359509"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2556401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670" y="527605"/>
            <a:ext cx="7016195" cy="610820"/>
          </a:xfrm>
        </p:spPr>
        <p:txBody>
          <a:bodyPr>
            <a:normAutofit fontScale="90000"/>
          </a:bodyPr>
          <a:lstStyle/>
          <a:p>
            <a:pPr algn="l"/>
            <a:r>
              <a:rPr lang="en-US" dirty="0" smtClean="0">
                <a:solidFill>
                  <a:schemeClr val="bg1"/>
                </a:solidFill>
              </a:rPr>
              <a:t>Recombination</a:t>
            </a:r>
            <a:endParaRPr lang="en-US" dirty="0">
              <a:solidFill>
                <a:schemeClr val="bg1"/>
              </a:solidFill>
            </a:endParaRPr>
          </a:p>
        </p:txBody>
      </p:sp>
      <p:sp>
        <p:nvSpPr>
          <p:cNvPr id="5" name="Content Placeholder 4"/>
          <p:cNvSpPr>
            <a:spLocks noGrp="1"/>
          </p:cNvSpPr>
          <p:nvPr>
            <p:ph idx="1"/>
          </p:nvPr>
        </p:nvSpPr>
        <p:spPr>
          <a:xfrm>
            <a:off x="601670" y="1749244"/>
            <a:ext cx="8085130" cy="4607105"/>
          </a:xfrm>
        </p:spPr>
        <p:txBody>
          <a:bodyPr>
            <a:normAutofit lnSpcReduction="10000"/>
          </a:bodyPr>
          <a:lstStyle/>
          <a:p>
            <a:pPr marL="0" indent="0">
              <a:buNone/>
            </a:pPr>
            <a:r>
              <a:rPr lang="en-US" sz="2400" dirty="0"/>
              <a:t>A typical recombined X chromosome passed from mother to son </a:t>
            </a:r>
            <a:r>
              <a:rPr lang="en-US" sz="2400" dirty="0" smtClean="0"/>
              <a:t>and mother to daughter might </a:t>
            </a:r>
            <a:r>
              <a:rPr lang="en-US" sz="2400" dirty="0"/>
              <a:t>look like </a:t>
            </a:r>
            <a:r>
              <a:rPr lang="en-US" sz="2400" dirty="0" smtClean="0"/>
              <a:t>this. </a:t>
            </a:r>
          </a:p>
          <a:p>
            <a:endParaRPr lang="en-US" sz="2400" dirty="0"/>
          </a:p>
          <a:p>
            <a:endParaRPr lang="en-US" sz="2400" dirty="0" smtClean="0"/>
          </a:p>
          <a:p>
            <a:endParaRPr lang="en-US" sz="2400" dirty="0"/>
          </a:p>
          <a:p>
            <a:pPr marL="0" indent="0">
              <a:buNone/>
            </a:pPr>
            <a:endParaRPr lang="en-US" sz="2400" dirty="0" smtClean="0"/>
          </a:p>
          <a:p>
            <a:pPr marL="0" indent="0">
              <a:buNone/>
            </a:pPr>
            <a:endParaRPr lang="en-US" sz="2400" dirty="0" smtClean="0"/>
          </a:p>
          <a:p>
            <a:pPr marL="0" indent="0">
              <a:buNone/>
            </a:pPr>
            <a:r>
              <a:rPr lang="en-US" sz="2400" dirty="0" smtClean="0"/>
              <a:t>    </a:t>
            </a:r>
          </a:p>
          <a:p>
            <a:endParaRPr lang="en-US" dirty="0" smtClean="0"/>
          </a:p>
          <a:p>
            <a:pPr marL="0" indent="0">
              <a:buNone/>
            </a:pPr>
            <a:endParaRPr lang="en-US" dirty="0" smtClean="0"/>
          </a:p>
          <a:p>
            <a:pPr marL="0" indent="0">
              <a:buNone/>
            </a:pPr>
            <a:r>
              <a:rPr lang="en-US" sz="1800" dirty="0" smtClean="0"/>
              <a:t>We will look at recombination in more depth in future classes.</a:t>
            </a:r>
          </a:p>
        </p:txBody>
      </p:sp>
      <p:sp>
        <p:nvSpPr>
          <p:cNvPr id="2" name="Date Placeholder 1"/>
          <p:cNvSpPr>
            <a:spLocks noGrp="1"/>
          </p:cNvSpPr>
          <p:nvPr>
            <p:ph type="dt" sz="half" idx="10"/>
          </p:nvPr>
        </p:nvSpPr>
        <p:spPr/>
        <p:txBody>
          <a:bodyPr/>
          <a:lstStyle/>
          <a:p>
            <a:fld id="{AB31E37D-EFB2-0240-A0A5-F9101B4011F3}" type="datetime1">
              <a:rPr lang="en-US" smtClean="0"/>
              <a:t>1/19/18</a:t>
            </a:fld>
            <a:endParaRPr lang="en-US"/>
          </a:p>
        </p:txBody>
      </p:sp>
      <p:sp>
        <p:nvSpPr>
          <p:cNvPr id="3" name="Footer Placeholder 2"/>
          <p:cNvSpPr>
            <a:spLocks noGrp="1"/>
          </p:cNvSpPr>
          <p:nvPr>
            <p:ph type="ftr" sz="quarter" idx="11"/>
          </p:nvPr>
        </p:nvSpPr>
        <p:spPr>
          <a:xfrm>
            <a:off x="2739540" y="6356350"/>
            <a:ext cx="3359510" cy="365125"/>
          </a:xfrm>
        </p:spPr>
        <p:txBody>
          <a:bodyPr/>
          <a:lstStyle/>
          <a:p>
            <a:r>
              <a:rPr lang="en-US" dirty="0" smtClean="0"/>
              <a:t>Property of: Choctaw County Genealogical Society</a:t>
            </a:r>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9</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425" y="2818180"/>
            <a:ext cx="3714750" cy="24765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2050" y="2818180"/>
            <a:ext cx="3714750" cy="2476500"/>
          </a:xfrm>
          <a:prstGeom prst="rect">
            <a:avLst/>
          </a:prstGeom>
        </p:spPr>
      </p:pic>
    </p:spTree>
    <p:extLst>
      <p:ext uri="{BB962C8B-B14F-4D97-AF65-F5344CB8AC3E}">
        <p14:creationId xmlns:p14="http://schemas.microsoft.com/office/powerpoint/2010/main" val="42557635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2543</TotalTime>
  <Words>944</Words>
  <Application>Microsoft Macintosh PowerPoint</Application>
  <PresentationFormat>On-screen Show (4:3)</PresentationFormat>
  <Paragraphs>166</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Unraveling our Genealogical  DNA:  Class 1</vt:lpstr>
      <vt:lpstr>In the beginning …</vt:lpstr>
      <vt:lpstr>What is DNA?</vt:lpstr>
      <vt:lpstr>Types of DNA Tests</vt:lpstr>
      <vt:lpstr>Types of DNA Tests</vt:lpstr>
      <vt:lpstr>Three Main Testing Companies</vt:lpstr>
      <vt:lpstr>Up &amp; Coming DNA Companies</vt:lpstr>
      <vt:lpstr>Let’s talk DNA …..</vt:lpstr>
      <vt:lpstr>Recombination</vt:lpstr>
      <vt:lpstr>Homework:</vt:lpstr>
      <vt:lpstr>In the end …</vt:lpstr>
      <vt:lpstr>Additional References   for  Class 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Billie Heath</cp:lastModifiedBy>
  <cp:revision>113</cp:revision>
  <dcterms:created xsi:type="dcterms:W3CDTF">2013-08-21T19:17:07Z</dcterms:created>
  <dcterms:modified xsi:type="dcterms:W3CDTF">2018-01-19T11:48:41Z</dcterms:modified>
</cp:coreProperties>
</file>